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304" r:id="rId7"/>
    <p:sldId id="261" r:id="rId8"/>
    <p:sldId id="262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05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07"/>
  </p:normalViewPr>
  <p:slideViewPr>
    <p:cSldViewPr snapToGrid="0" snapToObjects="1">
      <p:cViewPr varScale="1">
        <p:scale>
          <a:sx n="87" d="100"/>
          <a:sy n="87" d="100"/>
        </p:scale>
        <p:origin x="1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8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479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副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線條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" name="線條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" name="線條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0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2400" i="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121" name="大標題文字"/>
          <p:cNvSpPr txBox="1"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indent="228600">
              <a:spcBef>
                <a:spcPts val="0"/>
              </a:spcBef>
              <a:buSzTx/>
              <a:buNone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indent="457200">
              <a:spcBef>
                <a:spcPts val="0"/>
              </a:spcBef>
              <a:buSzTx/>
              <a:buNone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indent="685800">
              <a:spcBef>
                <a:spcPts val="0"/>
              </a:spcBef>
              <a:buSzTx/>
              <a:buNone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indent="914400">
              <a:spcBef>
                <a:spcPts val="0"/>
              </a:spcBef>
              <a:buSzTx/>
              <a:buNone/>
              <a:defRPr sz="2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線條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8" name="線條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9" name="大標題文字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0" name="內文層級一…"/>
          <p:cNvSpPr txBox="1"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</p:spPr>
        <p:txBody>
          <a:bodyPr/>
          <a:lstStyle>
            <a:lvl1pPr marL="4699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9398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4097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8796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3495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高等資料探勘與巨量資料處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6674">
              <a:spcBef>
                <a:spcPts val="1500"/>
              </a:spcBef>
              <a:defRPr sz="6790"/>
            </a:lvl1pPr>
          </a:lstStyle>
          <a:p>
            <a:r>
              <a:rPr sz="6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高等資料探勘與巨量資料處理</a:t>
            </a:r>
            <a:endParaRPr sz="6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1" name="Introduction to Probability-based Classification"/>
          <p:cNvSpPr txBox="1"/>
          <p:nvPr/>
        </p:nvSpPr>
        <p:spPr>
          <a:xfrm>
            <a:off x="1380066" y="6468533"/>
            <a:ext cx="9227808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90000"/>
              </a:lnSpc>
              <a:spcBef>
                <a:spcPts val="1600"/>
              </a:spcBef>
              <a:defRPr sz="5300">
                <a:solidFill>
                  <a:srgbClr val="D93E2B"/>
                </a:solid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r>
              <a:t>Introduction to Probability-based Classification</a:t>
            </a:r>
          </a:p>
        </p:txBody>
      </p:sp>
      <p:pic>
        <p:nvPicPr>
          <p:cNvPr id="152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704" y="4248150"/>
            <a:ext cx="3718194" cy="2067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463550"/>
            <a:ext cx="9723405" cy="437096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Your Turn"/>
          <p:cNvSpPr txBox="1"/>
          <p:nvPr/>
        </p:nvSpPr>
        <p:spPr>
          <a:xfrm>
            <a:off x="613060" y="508000"/>
            <a:ext cx="258388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Your Turn</a:t>
            </a:r>
          </a:p>
        </p:txBody>
      </p:sp>
      <p:sp>
        <p:nvSpPr>
          <p:cNvPr id="212" name="矩形"/>
          <p:cNvSpPr/>
          <p:nvPr/>
        </p:nvSpPr>
        <p:spPr>
          <a:xfrm>
            <a:off x="6805167" y="3473345"/>
            <a:ext cx="611094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3" name="影像" descr="影像"/>
          <p:cNvPicPr>
            <a:picLocks noChangeAspect="1"/>
          </p:cNvPicPr>
          <p:nvPr/>
        </p:nvPicPr>
        <p:blipFill>
          <a:blip r:embed="rId4"/>
          <a:srcRect t="29771"/>
          <a:stretch>
            <a:fillRect/>
          </a:stretch>
        </p:blipFill>
        <p:spPr>
          <a:xfrm>
            <a:off x="-130123" y="4877158"/>
            <a:ext cx="9307154" cy="5073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影像" descr="影像"/>
          <p:cNvPicPr>
            <a:picLocks noChangeAspect="1"/>
          </p:cNvPicPr>
          <p:nvPr/>
        </p:nvPicPr>
        <p:blipFill>
          <a:blip r:embed="rId2"/>
          <a:srcRect b="47907"/>
          <a:stretch>
            <a:fillRect/>
          </a:stretch>
        </p:blipFill>
        <p:spPr>
          <a:xfrm>
            <a:off x="177800" y="1873250"/>
            <a:ext cx="12979400" cy="3248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94" y="-96284"/>
            <a:ext cx="5931612" cy="2185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影像" descr="影像"/>
          <p:cNvPicPr>
            <a:picLocks noChangeAspect="1"/>
          </p:cNvPicPr>
          <p:nvPr/>
        </p:nvPicPr>
        <p:blipFill>
          <a:blip r:embed="rId4"/>
          <a:srcRect t="45272"/>
          <a:stretch>
            <a:fillRect/>
          </a:stretch>
        </p:blipFill>
        <p:spPr>
          <a:xfrm>
            <a:off x="564356" y="5519952"/>
            <a:ext cx="11875984" cy="1454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線條 線條" descr="線條 線條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0280086">
            <a:off x="6762625" y="6443767"/>
            <a:ext cx="1601839" cy="76201"/>
          </a:xfrm>
          <a:prstGeom prst="rect">
            <a:avLst/>
          </a:prstGeom>
        </p:spPr>
      </p:pic>
      <p:pic>
        <p:nvPicPr>
          <p:cNvPr id="220" name="線條 線條" descr="線條 線條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1604459">
            <a:off x="6653661" y="6443767"/>
            <a:ext cx="1819767" cy="76201"/>
          </a:xfrm>
          <a:prstGeom prst="rect">
            <a:avLst/>
          </a:prstGeom>
        </p:spPr>
      </p:pic>
      <p:pic>
        <p:nvPicPr>
          <p:cNvPr id="222" name="影像" descr="影像"/>
          <p:cNvPicPr>
            <a:picLocks noChangeAspect="1"/>
          </p:cNvPicPr>
          <p:nvPr/>
        </p:nvPicPr>
        <p:blipFill>
          <a:blip r:embed="rId2"/>
          <a:srcRect t="55093"/>
          <a:stretch>
            <a:fillRect/>
          </a:stretch>
        </p:blipFill>
        <p:spPr>
          <a:xfrm>
            <a:off x="177800" y="6976666"/>
            <a:ext cx="12979400" cy="2800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animBg="1" advAuto="0"/>
      <p:bldP spid="217" grpId="2" animBg="1" advAuto="0"/>
      <p:bldP spid="218" grpId="4" animBg="1" advAuto="0"/>
      <p:bldP spid="220" grpId="3" animBg="1" advAuto="0"/>
      <p:bldP spid="222" grpId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02561" cy="6064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04" y="7358011"/>
            <a:ext cx="3628617" cy="2014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868" y="5706395"/>
            <a:ext cx="6252932" cy="2160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868" y="7778011"/>
            <a:ext cx="6379932" cy="206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1" animBg="1" advAuto="0"/>
      <p:bldP spid="230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roblem:…"/>
          <p:cNvSpPr txBox="1"/>
          <p:nvPr/>
        </p:nvSpPr>
        <p:spPr>
          <a:xfrm>
            <a:off x="843508" y="2978149"/>
            <a:ext cx="9260421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Problem: </a:t>
            </a:r>
          </a:p>
          <a:p>
            <a:pPr algn="l">
              <a:defRPr sz="3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Training </a:t>
            </a:r>
            <a:r>
              <a:rPr lang="en-US" dirty="0"/>
              <a:t>d</a:t>
            </a:r>
            <a:r>
              <a:rPr dirty="0"/>
              <a:t>ata is </a:t>
            </a:r>
            <a:r>
              <a:rPr lang="en-US" dirty="0">
                <a:solidFill>
                  <a:schemeClr val="accent5"/>
                </a:solidFill>
              </a:rPr>
              <a:t>a</a:t>
            </a:r>
            <a:r>
              <a:rPr dirty="0">
                <a:solidFill>
                  <a:schemeClr val="accent5"/>
                </a:solidFill>
              </a:rPr>
              <a:t>lways</a:t>
            </a:r>
            <a:r>
              <a:rPr dirty="0"/>
              <a:t> not enough for</a:t>
            </a:r>
          </a:p>
          <a:p>
            <a:pPr algn="l">
              <a:defRPr sz="3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/>
              <a:t>b</a:t>
            </a:r>
            <a:r>
              <a:rPr dirty="0" err="1"/>
              <a:t>ayesian</a:t>
            </a:r>
            <a:r>
              <a:rPr dirty="0"/>
              <a:t> </a:t>
            </a:r>
            <a:r>
              <a:rPr lang="en-US" dirty="0"/>
              <a:t>c</a:t>
            </a:r>
            <a:r>
              <a:rPr dirty="0"/>
              <a:t>lassification </a:t>
            </a:r>
            <a:r>
              <a:rPr lang="en-US" dirty="0"/>
              <a:t>m</a:t>
            </a:r>
            <a:r>
              <a:rPr dirty="0"/>
              <a:t>odel</a:t>
            </a:r>
          </a:p>
        </p:txBody>
      </p:sp>
      <p:sp>
        <p:nvSpPr>
          <p:cNvPr id="225" name="Always !!!!!!!!!!!!!!!!"/>
          <p:cNvSpPr txBox="1"/>
          <p:nvPr/>
        </p:nvSpPr>
        <p:spPr>
          <a:xfrm>
            <a:off x="3521676" y="6426199"/>
            <a:ext cx="505773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3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chemeClr val="accent5"/>
                </a:solidFill>
              </a:rPr>
              <a:t>Always !!!!!!!!!!!!!!!!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影像" descr="影像"/>
          <p:cNvPicPr>
            <a:picLocks noChangeAspect="1"/>
          </p:cNvPicPr>
          <p:nvPr/>
        </p:nvPicPr>
        <p:blipFill>
          <a:blip r:embed="rId2"/>
          <a:srcRect t="16335"/>
          <a:stretch>
            <a:fillRect/>
          </a:stretch>
        </p:blipFill>
        <p:spPr>
          <a:xfrm>
            <a:off x="1200150" y="1530994"/>
            <a:ext cx="10153117" cy="3953882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Do you observe the problem ?"/>
          <p:cNvSpPr txBox="1"/>
          <p:nvPr/>
        </p:nvSpPr>
        <p:spPr>
          <a:xfrm>
            <a:off x="1177950" y="577850"/>
            <a:ext cx="62801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 you observe the problem ?</a:t>
            </a:r>
          </a:p>
        </p:txBody>
      </p:sp>
      <p:pic>
        <p:nvPicPr>
          <p:cNvPr id="234" name="影像" descr="影像"/>
          <p:cNvPicPr>
            <a:picLocks noChangeAspect="1"/>
          </p:cNvPicPr>
          <p:nvPr/>
        </p:nvPicPr>
        <p:blipFill>
          <a:blip r:embed="rId3"/>
          <a:srcRect b="26503"/>
          <a:stretch>
            <a:fillRect/>
          </a:stretch>
        </p:blipFill>
        <p:spPr>
          <a:xfrm>
            <a:off x="1485900" y="5638105"/>
            <a:ext cx="6627972" cy="3601848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10 v.s. 24 ?"/>
          <p:cNvSpPr/>
          <p:nvPr/>
        </p:nvSpPr>
        <p:spPr>
          <a:xfrm>
            <a:off x="9539173" y="7016750"/>
            <a:ext cx="2333854" cy="6477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10 v.s. 2</a:t>
            </a:r>
            <a:r>
              <a:rPr baseline="31999"/>
              <a:t>4</a:t>
            </a:r>
            <a:r>
              <a:t> 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847"/>
            <a:ext cx="13004800" cy="5232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5759450"/>
            <a:ext cx="12217400" cy="29337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箭頭"/>
          <p:cNvSpPr/>
          <p:nvPr/>
        </p:nvSpPr>
        <p:spPr>
          <a:xfrm rot="5400000">
            <a:off x="5285964" y="3789212"/>
            <a:ext cx="2323075" cy="161740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1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0" y="1026279"/>
            <a:ext cx="10246200" cy="200859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</p:pic>
      <p:sp>
        <p:nvSpPr>
          <p:cNvPr id="242" name="Assume the features are independent !"/>
          <p:cNvSpPr txBox="1"/>
          <p:nvPr/>
        </p:nvSpPr>
        <p:spPr>
          <a:xfrm>
            <a:off x="2463952" y="4552950"/>
            <a:ext cx="80768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Assume the features are independent !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82600"/>
            <a:ext cx="11366500" cy="279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0" y="3492500"/>
            <a:ext cx="11569860" cy="4950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影像" descr="影像"/>
          <p:cNvPicPr>
            <a:picLocks noChangeAspect="1"/>
          </p:cNvPicPr>
          <p:nvPr/>
        </p:nvPicPr>
        <p:blipFill>
          <a:blip r:embed="rId2"/>
          <a:srcRect b="18308"/>
          <a:stretch>
            <a:fillRect/>
          </a:stretch>
        </p:blipFill>
        <p:spPr>
          <a:xfrm>
            <a:off x="927100" y="577850"/>
            <a:ext cx="11582400" cy="4367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0" y="5992278"/>
            <a:ext cx="6730885" cy="184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4" y="5519010"/>
            <a:ext cx="5569951" cy="3069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635000"/>
            <a:ext cx="8661400" cy="147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5542"/>
            <a:ext cx="13004800" cy="247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2101850"/>
            <a:ext cx="7961497" cy="2093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8600" y="6751293"/>
            <a:ext cx="13004800" cy="2372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robability-based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spcBef>
                <a:spcPts val="0"/>
              </a:spcBef>
              <a:defRPr sz="3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Probability-based Learning</a:t>
            </a:r>
          </a:p>
        </p:txBody>
      </p:sp>
      <p:sp>
        <p:nvSpPr>
          <p:cNvPr id="155" name="• Information-based Learning…"/>
          <p:cNvSpPr txBox="1"/>
          <p:nvPr/>
        </p:nvSpPr>
        <p:spPr>
          <a:xfrm>
            <a:off x="5446518" y="3373966"/>
            <a:ext cx="5914536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 defTabSz="457200">
              <a:lnSpc>
                <a:spcPts val="5300"/>
              </a:lnSpc>
              <a:tabLst>
                <a:tab pos="139700" algn="l"/>
                <a:tab pos="457200" algn="l"/>
              </a:tabLst>
              <a:defRPr sz="3300">
                <a:latin typeface="Times"/>
                <a:ea typeface="Times"/>
                <a:cs typeface="Times"/>
                <a:sym typeface="Times"/>
              </a:defRPr>
            </a:pPr>
            <a:r>
              <a:t>	•	Information-based Learning</a:t>
            </a:r>
          </a:p>
          <a:p>
            <a:pPr marL="457200" indent="-457200" algn="l" defTabSz="457200">
              <a:lnSpc>
                <a:spcPts val="5300"/>
              </a:lnSpc>
              <a:tabLst>
                <a:tab pos="139700" algn="l"/>
                <a:tab pos="457200" algn="l"/>
              </a:tabLst>
              <a:defRPr sz="3300">
                <a:latin typeface="Times"/>
                <a:ea typeface="Times"/>
                <a:cs typeface="Times"/>
                <a:sym typeface="Times"/>
              </a:defRPr>
            </a:pPr>
            <a:r>
              <a:t>	•	Similarity-based Learning </a:t>
            </a:r>
          </a:p>
          <a:p>
            <a:pPr marL="457200" indent="-457200" algn="l" defTabSz="457200">
              <a:lnSpc>
                <a:spcPts val="5300"/>
              </a:lnSpc>
              <a:tabLst>
                <a:tab pos="139700" algn="l"/>
                <a:tab pos="457200" algn="l"/>
              </a:tabLst>
              <a:defRPr sz="3300">
                <a:latin typeface="Times"/>
                <a:ea typeface="Times"/>
                <a:cs typeface="Times"/>
                <a:sym typeface="Times"/>
              </a:defRPr>
            </a:pPr>
            <a:r>
              <a:t>	•	Error-based Learning</a:t>
            </a:r>
          </a:p>
          <a:p>
            <a:pPr marL="457200" indent="-457200" algn="l" defTabSz="457200">
              <a:lnSpc>
                <a:spcPts val="5300"/>
              </a:lnSpc>
              <a:tabLst>
                <a:tab pos="139700" algn="l"/>
                <a:tab pos="457200" algn="l"/>
              </a:tabLst>
              <a:defRPr sz="3300">
                <a:latin typeface="Times"/>
                <a:ea typeface="Times"/>
                <a:cs typeface="Times"/>
                <a:sym typeface="Times"/>
              </a:defRPr>
            </a:pPr>
            <a:r>
              <a:t>	•	Probability-based Learning</a:t>
            </a:r>
          </a:p>
        </p:txBody>
      </p:sp>
      <p:pic>
        <p:nvPicPr>
          <p:cNvPr id="15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66" y="2909721"/>
            <a:ext cx="2741674" cy="4566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o, We have Naive Bayes’ Classifier as follows"/>
          <p:cNvSpPr txBox="1"/>
          <p:nvPr/>
        </p:nvSpPr>
        <p:spPr>
          <a:xfrm>
            <a:off x="299812" y="730246"/>
            <a:ext cx="9915976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So, We have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Naive Bayes’ Classifier</a:t>
            </a:r>
            <a:r>
              <a:t> as follows</a:t>
            </a:r>
          </a:p>
        </p:txBody>
      </p:sp>
      <p:pic>
        <p:nvPicPr>
          <p:cNvPr id="257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714500"/>
            <a:ext cx="12750800" cy="271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4527550"/>
            <a:ext cx="12611100" cy="298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87" y="0"/>
            <a:ext cx="11724025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68" y="541866"/>
            <a:ext cx="11895931" cy="7930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影像" descr="影像"/>
          <p:cNvPicPr>
            <a:picLocks noChangeAspect="1"/>
          </p:cNvPicPr>
          <p:nvPr/>
        </p:nvPicPr>
        <p:blipFill rotWithShape="1">
          <a:blip r:embed="rId2"/>
          <a:srcRect l="7327" t="8839" r="13262"/>
          <a:stretch/>
        </p:blipFill>
        <p:spPr>
          <a:xfrm>
            <a:off x="152400" y="47722"/>
            <a:ext cx="4655127" cy="4445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影像" descr="影像">
            <a:extLst>
              <a:ext uri="{FF2B5EF4-FFF2-40B4-BE49-F238E27FC236}">
                <a16:creationId xmlns:a16="http://schemas.microsoft.com/office/drawing/2014/main" id="{245E7063-B61F-A64B-B0EE-CF716D9F9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74"/>
          <a:stretch/>
        </p:blipFill>
        <p:spPr>
          <a:xfrm>
            <a:off x="4684377" y="4290458"/>
            <a:ext cx="8035132" cy="4243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影像" descr="影像">
            <a:extLst>
              <a:ext uri="{FF2B5EF4-FFF2-40B4-BE49-F238E27FC236}">
                <a16:creationId xmlns:a16="http://schemas.microsoft.com/office/drawing/2014/main" id="{1878B08D-897A-1C4D-A855-7876C38C3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952" y="1829859"/>
            <a:ext cx="7663448" cy="8814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C4670E8-4EF9-2849-AD62-24490AC853C7}"/>
              </a:ext>
            </a:extLst>
          </p:cNvPr>
          <p:cNvSpPr txBox="1"/>
          <p:nvPr/>
        </p:nvSpPr>
        <p:spPr>
          <a:xfrm>
            <a:off x="5188952" y="1219200"/>
            <a:ext cx="143629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Given 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6233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241550"/>
            <a:ext cx="12928600" cy="527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8108950"/>
            <a:ext cx="12280900" cy="115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0" y="628650"/>
            <a:ext cx="12255500" cy="140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96" y="0"/>
            <a:ext cx="12376208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A Naive Bayes’ classifier naively assumes that each of the descriptive features in a domain is conditionally independent of all of the other descriptive features, given the state of the target feature.…"/>
          <p:cNvSpPr txBox="1"/>
          <p:nvPr/>
        </p:nvSpPr>
        <p:spPr>
          <a:xfrm>
            <a:off x="362931" y="2298700"/>
            <a:ext cx="12278938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 sz="2800"/>
            </a:pPr>
            <a:r>
              <a:t>A Naive Bayes’ classifier naively assumes that each of the descriptive features in a domain is conditionally independent of all of the other descriptive features, given the state of the target feature. </a:t>
            </a:r>
            <a:endParaRPr sz="1200"/>
          </a:p>
          <a:p>
            <a:pPr algn="l">
              <a:spcBef>
                <a:spcPts val="3200"/>
              </a:spcBef>
              <a:defRPr sz="2800"/>
            </a:pPr>
            <a:r>
              <a:t>This assumption, although often wrong, enables the Naive Bayes’ model to maximally factorize the representation that it uses of the domain. </a:t>
            </a:r>
            <a:endParaRPr sz="1200"/>
          </a:p>
          <a:p>
            <a:pPr algn="l">
              <a:spcBef>
                <a:spcPts val="3200"/>
              </a:spcBef>
              <a:defRPr sz="2800"/>
            </a:pPr>
            <a:r>
              <a:t>Surprisingly, given the naivety and strength of the assumption it depends upon, a Naive Bayes’ model often performs reasonably well. </a:t>
            </a:r>
            <a:endParaRPr sz="1200"/>
          </a:p>
        </p:txBody>
      </p:sp>
      <p:sp>
        <p:nvSpPr>
          <p:cNvPr id="271" name="Short Conclusion"/>
          <p:cNvSpPr txBox="1"/>
          <p:nvPr/>
        </p:nvSpPr>
        <p:spPr>
          <a:xfrm>
            <a:off x="171524" y="1073150"/>
            <a:ext cx="39241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Short Conclusion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moothing"/>
          <p:cNvSpPr txBox="1"/>
          <p:nvPr/>
        </p:nvSpPr>
        <p:spPr>
          <a:xfrm>
            <a:off x="4732806" y="3973307"/>
            <a:ext cx="359553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25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Smoothing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" y="533076"/>
            <a:ext cx="12628717" cy="8926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38"/>
            <a:ext cx="13004800" cy="7087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故事是這樣的..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sz="6600" dirty="0" err="1"/>
              <a:t>故事是這樣的</a:t>
            </a:r>
            <a:r>
              <a:rPr sz="6600" dirty="0"/>
              <a:t>...</a:t>
            </a:r>
          </a:p>
        </p:txBody>
      </p:sp>
      <p:pic>
        <p:nvPicPr>
          <p:cNvPr id="15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73" y="2603499"/>
            <a:ext cx="8433681" cy="5413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763" y="514045"/>
            <a:ext cx="8118394" cy="550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影像" descr="影像"/>
          <p:cNvPicPr>
            <a:picLocks noChangeAspect="1"/>
          </p:cNvPicPr>
          <p:nvPr/>
        </p:nvPicPr>
        <p:blipFill>
          <a:blip r:embed="rId3"/>
          <a:srcRect l="21094" t="13311" r="21094" b="16527"/>
          <a:stretch>
            <a:fillRect/>
          </a:stretch>
        </p:blipFill>
        <p:spPr>
          <a:xfrm>
            <a:off x="-35357" y="897995"/>
            <a:ext cx="4955963" cy="4740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066" y="6362700"/>
            <a:ext cx="10922001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67" y="5092700"/>
            <a:ext cx="10566401" cy="132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33" y="6290733"/>
            <a:ext cx="9960870" cy="3343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影像" descr="影像"/>
          <p:cNvPicPr>
            <a:picLocks noChangeAspect="1"/>
          </p:cNvPicPr>
          <p:nvPr/>
        </p:nvPicPr>
        <p:blipFill>
          <a:blip r:embed="rId4"/>
          <a:srcRect b="25368"/>
          <a:stretch>
            <a:fillRect/>
          </a:stretch>
        </p:blipFill>
        <p:spPr>
          <a:xfrm>
            <a:off x="1639292" y="4233"/>
            <a:ext cx="9726405" cy="5152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1" animBg="1" advAuto="0"/>
      <p:bldP spid="284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ontinuous Feature:…"/>
          <p:cNvSpPr txBox="1"/>
          <p:nvPr/>
        </p:nvSpPr>
        <p:spPr>
          <a:xfrm>
            <a:off x="2743609" y="3809999"/>
            <a:ext cx="7517582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Continuous Feature:</a:t>
            </a:r>
          </a:p>
          <a:p>
            <a:pPr algn="l" defTabSz="457200">
              <a:defRPr sz="4300" b="1">
                <a:latin typeface="Helvetica"/>
                <a:ea typeface="Helvetica"/>
                <a:cs typeface="Helvetica"/>
                <a:sym typeface="Helvetica"/>
              </a:defRPr>
            </a:pPr>
            <a:r>
              <a:t>Probability Density Function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3851" y="366933"/>
            <a:ext cx="13545651" cy="9019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816" y="7897283"/>
            <a:ext cx="6958549" cy="1817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5" y="203200"/>
            <a:ext cx="12818370" cy="584206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=???"/>
          <p:cNvSpPr txBox="1"/>
          <p:nvPr/>
        </p:nvSpPr>
        <p:spPr>
          <a:xfrm>
            <a:off x="3703573" y="5611283"/>
            <a:ext cx="1101853" cy="647701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=???</a:t>
            </a:r>
          </a:p>
        </p:txBody>
      </p:sp>
      <p:sp>
        <p:nvSpPr>
          <p:cNvPr id="294" name="=???"/>
          <p:cNvSpPr txBox="1"/>
          <p:nvPr/>
        </p:nvSpPr>
        <p:spPr>
          <a:xfrm>
            <a:off x="10400707" y="5611283"/>
            <a:ext cx="1101853" cy="647701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=???</a:t>
            </a:r>
          </a:p>
        </p:txBody>
      </p:sp>
      <p:sp>
        <p:nvSpPr>
          <p:cNvPr id="295" name="Use PDF: Probability Density Function"/>
          <p:cNvSpPr txBox="1"/>
          <p:nvPr/>
        </p:nvSpPr>
        <p:spPr>
          <a:xfrm>
            <a:off x="1178735" y="6957483"/>
            <a:ext cx="8471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Use PDF: Probability Density Function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4" animBg="1" advAuto="0"/>
      <p:bldP spid="293" grpId="1" animBg="1" advAuto="0"/>
      <p:bldP spid="294" grpId="2" animBg="1" advAuto="0"/>
      <p:bldP spid="295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" y="306916"/>
            <a:ext cx="10972801" cy="554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100" y="6117166"/>
            <a:ext cx="9696463" cy="3073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233" y="5389033"/>
            <a:ext cx="1835051" cy="567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0033" y="5389033"/>
            <a:ext cx="2171556" cy="567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影像" descr="影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683" y="847995"/>
            <a:ext cx="2789755" cy="1352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影像" descr="影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4066" y="-12840"/>
            <a:ext cx="2386445" cy="3073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3" y="651858"/>
            <a:ext cx="12236986" cy="8212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499783"/>
            <a:ext cx="5569983" cy="4363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91" y="7512050"/>
            <a:ext cx="4754645" cy="1143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533" y="6591300"/>
            <a:ext cx="1795560" cy="1301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864" y="8064500"/>
            <a:ext cx="1898898" cy="1001237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Exponential distribution"/>
          <p:cNvSpPr txBox="1"/>
          <p:nvPr/>
        </p:nvSpPr>
        <p:spPr>
          <a:xfrm>
            <a:off x="1546373" y="690033"/>
            <a:ext cx="7672140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7900"/>
              </a:lnSpc>
              <a:defRPr sz="5200" b="1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Exponential distribution</a:t>
            </a:r>
          </a:p>
        </p:txBody>
      </p:sp>
      <p:pic>
        <p:nvPicPr>
          <p:cNvPr id="311" name="影像" descr="影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863" y="2271183"/>
            <a:ext cx="4546841" cy="3627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869950"/>
            <a:ext cx="12446000" cy="801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651933"/>
            <a:ext cx="11812182" cy="6643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ayesian Viewpoint for Prediction"/>
          <p:cNvSpPr txBox="1"/>
          <p:nvPr/>
        </p:nvSpPr>
        <p:spPr>
          <a:xfrm>
            <a:off x="428724" y="298450"/>
            <a:ext cx="74991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Bayesian Viewpoint for Prediction</a:t>
            </a:r>
          </a:p>
        </p:txBody>
      </p:sp>
      <p:pic>
        <p:nvPicPr>
          <p:cNvPr id="165" name="影像" descr="影像"/>
          <p:cNvPicPr>
            <a:picLocks noChangeAspect="1"/>
          </p:cNvPicPr>
          <p:nvPr/>
        </p:nvPicPr>
        <p:blipFill rotWithShape="1">
          <a:blip r:embed="rId2"/>
          <a:srcRect t="68779"/>
          <a:stretch/>
        </p:blipFill>
        <p:spPr>
          <a:xfrm>
            <a:off x="1714499" y="6580415"/>
            <a:ext cx="10291504" cy="20746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657693F-E8B5-5D43-8107-66F5BD9E4662}"/>
              </a:ext>
            </a:extLst>
          </p:cNvPr>
          <p:cNvSpPr/>
          <p:nvPr/>
        </p:nvSpPr>
        <p:spPr>
          <a:xfrm>
            <a:off x="648606" y="1488557"/>
            <a:ext cx="117075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 yearly checkup, a doctor informs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he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both bad news and good news.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4" indent="-457200" algn="just">
              <a:buFont typeface="Arial" panose="020B0604020202020204" pitchFamily="34" charset="0"/>
              <a:buChar char="•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bad news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that (1) you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tested positive for a serious disease and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is 99% accurate.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good news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that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disease is extremely rare, striking only 1 in 10,000 people.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FC4A251-95B1-D944-ACA4-788A16290C53}"/>
              </a:ext>
            </a:extLst>
          </p:cNvPr>
          <p:cNvSpPr txBox="1"/>
          <p:nvPr/>
        </p:nvSpPr>
        <p:spPr>
          <a:xfrm>
            <a:off x="1054975" y="5669272"/>
            <a:ext cx="282128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My Question: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9" y="3562349"/>
            <a:ext cx="12280901" cy="212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860"/>
            <a:ext cx="13004800" cy="6403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ontinuous Features: Binning"/>
          <p:cNvSpPr txBox="1"/>
          <p:nvPr/>
        </p:nvSpPr>
        <p:spPr>
          <a:xfrm>
            <a:off x="2088619" y="4220633"/>
            <a:ext cx="876039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75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Continuous Features: Binning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大標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4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730250"/>
            <a:ext cx="12052300" cy="829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83633"/>
            <a:ext cx="11899900" cy="515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33" y="5630333"/>
            <a:ext cx="126492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5" y="374256"/>
            <a:ext cx="12256641" cy="8660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956050"/>
            <a:ext cx="12446000" cy="184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2236096"/>
            <a:ext cx="13004801" cy="7347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" y="603250"/>
            <a:ext cx="12446001" cy="184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影像" descr="影像"/>
          <p:cNvPicPr>
            <a:picLocks noChangeAspect="1"/>
          </p:cNvPicPr>
          <p:nvPr/>
        </p:nvPicPr>
        <p:blipFill rotWithShape="1">
          <a:blip r:embed="rId2"/>
          <a:srcRect t="31468" b="43214"/>
          <a:stretch/>
        </p:blipFill>
        <p:spPr>
          <a:xfrm>
            <a:off x="1088557" y="3508802"/>
            <a:ext cx="10909300" cy="150800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Bayesian Viewpoint for Prediction"/>
          <p:cNvSpPr txBox="1"/>
          <p:nvPr/>
        </p:nvSpPr>
        <p:spPr>
          <a:xfrm>
            <a:off x="611604" y="770466"/>
            <a:ext cx="74991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Bayesian Viewpoint for Prediction</a:t>
            </a:r>
          </a:p>
        </p:txBody>
      </p:sp>
      <p:sp>
        <p:nvSpPr>
          <p:cNvPr id="169" name="這個檢驗是垃圾嗎？"/>
          <p:cNvSpPr txBox="1"/>
          <p:nvPr/>
        </p:nvSpPr>
        <p:spPr>
          <a:xfrm>
            <a:off x="1434048" y="7420075"/>
            <a:ext cx="707245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</a:t>
            </a:r>
            <a:r>
              <a:rPr lang="en-US" baseline="-25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Can I call the test is useless ?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0" name="影像" descr="影像"/>
          <p:cNvPicPr>
            <a:picLocks noChangeAspect="1"/>
          </p:cNvPicPr>
          <p:nvPr/>
        </p:nvPicPr>
        <p:blipFill rotWithShape="1">
          <a:blip r:embed="rId2"/>
          <a:srcRect l="31750" t="653" r="25851" b="69481"/>
          <a:stretch/>
        </p:blipFill>
        <p:spPr>
          <a:xfrm>
            <a:off x="1434048" y="1817555"/>
            <a:ext cx="4625503" cy="177886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流感快篩在流感季節比較準？"/>
          <p:cNvSpPr txBox="1"/>
          <p:nvPr/>
        </p:nvSpPr>
        <p:spPr>
          <a:xfrm>
            <a:off x="1434048" y="8102335"/>
            <a:ext cx="695543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</a:t>
            </a:r>
            <a:r>
              <a:rPr lang="en-US" baseline="-25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 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流感快篩在流感季節比較準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E6D4B7-7379-FC42-88AF-2009E85750AD}"/>
              </a:ext>
            </a:extLst>
          </p:cNvPr>
          <p:cNvSpPr txBox="1"/>
          <p:nvPr/>
        </p:nvSpPr>
        <p:spPr>
          <a:xfrm>
            <a:off x="6196958" y="2425719"/>
            <a:ext cx="26930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i="1" dirty="0">
                <a:latin typeface="Times New Roman" panose="02020603050405020304" pitchFamily="18" charset="0"/>
              </a:rPr>
              <a:t>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positive</a:t>
            </a:r>
            <a:endParaRPr kumimoji="0" lang="zh-TW" altLang="en-US" sz="36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pic>
        <p:nvPicPr>
          <p:cNvPr id="8" name="影像" descr="影像">
            <a:extLst>
              <a:ext uri="{FF2B5EF4-FFF2-40B4-BE49-F238E27FC236}">
                <a16:creationId xmlns:a16="http://schemas.microsoft.com/office/drawing/2014/main" id="{C47CE9CD-8233-E945-B796-B35B315E8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14" r="43990"/>
          <a:stretch/>
        </p:blipFill>
        <p:spPr>
          <a:xfrm>
            <a:off x="1088557" y="5042480"/>
            <a:ext cx="6110265" cy="2351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animBg="1" advAuto="0"/>
      <p:bldP spid="169" grpId="2" animBg="1" advAuto="0"/>
      <p:bldP spid="171" grpId="3" animBg="1" advAuto="0"/>
      <p:bldP spid="8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ty Hall Problem | Brilliant Math &amp;amp; Science Wiki">
            <a:extLst>
              <a:ext uri="{FF2B5EF4-FFF2-40B4-BE49-F238E27FC236}">
                <a16:creationId xmlns:a16="http://schemas.microsoft.com/office/drawing/2014/main" id="{695B8730-0A8D-4842-86F4-168D3624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0863"/>
            <a:ext cx="13004800" cy="432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031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6209643"/>
            <a:ext cx="10909300" cy="14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Bayes’ Theorem can be employed for Classification!"/>
          <p:cNvSpPr txBox="1"/>
          <p:nvPr/>
        </p:nvSpPr>
        <p:spPr>
          <a:xfrm>
            <a:off x="391724" y="716338"/>
            <a:ext cx="117685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Bayes’ Theorem can be employed for Classification!</a:t>
            </a:r>
          </a:p>
        </p:txBody>
      </p:sp>
      <p:pic>
        <p:nvPicPr>
          <p:cNvPr id="17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30" y="2548722"/>
            <a:ext cx="4813300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6A034AC-E66D-B445-A5F8-CB1625B1F22E}"/>
              </a:ext>
            </a:extLst>
          </p:cNvPr>
          <p:cNvSpPr txBox="1"/>
          <p:nvPr/>
        </p:nvSpPr>
        <p:spPr>
          <a:xfrm>
            <a:off x="2773290" y="8587765"/>
            <a:ext cx="33839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Light"/>
              </a:rPr>
              <a:t>eature, </a:t>
            </a:r>
            <a:r>
              <a:rPr kumimoji="0" lang="en-US" altLang="zh-TW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Light"/>
              </a:rPr>
              <a:t>e,g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Light"/>
              </a:rPr>
              <a:t>, 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Light"/>
              </a:rPr>
              <a:t>表徵、檢測</a:t>
            </a:r>
          </a:p>
        </p:txBody>
      </p:sp>
      <p:cxnSp>
        <p:nvCxnSpPr>
          <p:cNvPr id="4" name="曲線接點 3">
            <a:extLst>
              <a:ext uri="{FF2B5EF4-FFF2-40B4-BE49-F238E27FC236}">
                <a16:creationId xmlns:a16="http://schemas.microsoft.com/office/drawing/2014/main" id="{0317C3F1-0D06-3543-84DE-6CE259343BA0}"/>
              </a:ext>
            </a:extLst>
          </p:cNvPr>
          <p:cNvCxnSpPr/>
          <p:nvPr/>
        </p:nvCxnSpPr>
        <p:spPr>
          <a:xfrm rot="16200000" flipV="1">
            <a:off x="3616037" y="7838900"/>
            <a:ext cx="1147157" cy="26600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F6070E6-04A2-CE48-A06B-ECB0B464D3FD}"/>
              </a:ext>
            </a:extLst>
          </p:cNvPr>
          <p:cNvSpPr txBox="1"/>
          <p:nvPr/>
        </p:nvSpPr>
        <p:spPr>
          <a:xfrm>
            <a:off x="887477" y="5204448"/>
            <a:ext cx="387606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Light"/>
              </a:rPr>
              <a:t>Prediction, e.g., sick or not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JhengHei" panose="020B0604030504040204" pitchFamily="34" charset="-120"/>
              <a:ea typeface="Microsoft JhengHei" panose="020B0604030504040204" pitchFamily="34" charset="-120"/>
              <a:sym typeface="Helvetica Light"/>
            </a:endParaRPr>
          </a:p>
        </p:txBody>
      </p:sp>
      <p:cxnSp>
        <p:nvCxnSpPr>
          <p:cNvPr id="9" name="曲線接點 8">
            <a:extLst>
              <a:ext uri="{FF2B5EF4-FFF2-40B4-BE49-F238E27FC236}">
                <a16:creationId xmlns:a16="http://schemas.microsoft.com/office/drawing/2014/main" id="{671A1A17-6BFD-8A48-92E4-84C580EF6A5E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2038525" y="5832409"/>
            <a:ext cx="943020" cy="630947"/>
          </a:xfrm>
          <a:prstGeom prst="curved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C8F509-5A03-6847-B332-57C7FBDDA87C}"/>
              </a:ext>
            </a:extLst>
          </p:cNvPr>
          <p:cNvSpPr txBox="1"/>
          <p:nvPr/>
        </p:nvSpPr>
        <p:spPr>
          <a:xfrm>
            <a:off x="737150" y="1837992"/>
            <a:ext cx="276037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sym typeface="Helvetica Light"/>
              </a:rPr>
              <a:t>Bayes Theorem: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JhengHei" panose="020B0604030504040204" pitchFamily="34" charset="-120"/>
              <a:ea typeface="Microsoft JhengHei" panose="020B0604030504040204" pitchFamily="34" charset="-120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et think about another perspective for classification."/>
          <p:cNvSpPr txBox="1"/>
          <p:nvPr/>
        </p:nvSpPr>
        <p:spPr>
          <a:xfrm>
            <a:off x="560451" y="691496"/>
            <a:ext cx="443711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altLang="zh-TW" dirty="0"/>
              <a:t>Bayesian Viewpoint</a:t>
            </a:r>
          </a:p>
        </p:txBody>
      </p:sp>
      <p:pic>
        <p:nvPicPr>
          <p:cNvPr id="178" name="影像" descr="影像"/>
          <p:cNvPicPr>
            <a:picLocks noChangeAspect="1"/>
          </p:cNvPicPr>
          <p:nvPr/>
        </p:nvPicPr>
        <p:blipFill>
          <a:blip r:embed="rId2"/>
          <a:srcRect b="25126"/>
          <a:stretch>
            <a:fillRect/>
          </a:stretch>
        </p:blipFill>
        <p:spPr>
          <a:xfrm>
            <a:off x="533515" y="1546655"/>
            <a:ext cx="9690100" cy="5391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15" y="1348086"/>
            <a:ext cx="9690100" cy="720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影像" descr="影像"/>
          <p:cNvPicPr>
            <a:picLocks noChangeAspect="1"/>
          </p:cNvPicPr>
          <p:nvPr/>
        </p:nvPicPr>
        <p:blipFill>
          <a:blip r:embed="rId3"/>
          <a:srcRect t="34108" r="68330" b="34108"/>
          <a:stretch>
            <a:fillRect/>
          </a:stretch>
        </p:blipFill>
        <p:spPr>
          <a:xfrm>
            <a:off x="8519875" y="8516292"/>
            <a:ext cx="3407480" cy="123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1" y="8632593"/>
            <a:ext cx="7636911" cy="1004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1" animBg="1" advAuto="0"/>
      <p:bldP spid="181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17" y="5399366"/>
            <a:ext cx="6328500" cy="1751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1" y="7280839"/>
            <a:ext cx="7179391" cy="1528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0" y="5911850"/>
            <a:ext cx="5395956" cy="1952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影像" descr="影像"/>
          <p:cNvPicPr>
            <a:picLocks noChangeAspect="1"/>
          </p:cNvPicPr>
          <p:nvPr/>
        </p:nvPicPr>
        <p:blipFill>
          <a:blip r:embed="rId6"/>
          <a:srcRect b="84119"/>
          <a:stretch>
            <a:fillRect/>
          </a:stretch>
        </p:blipFill>
        <p:spPr>
          <a:xfrm>
            <a:off x="6889750" y="292100"/>
            <a:ext cx="8425382" cy="1038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影像" descr="影像"/>
          <p:cNvPicPr>
            <a:picLocks noChangeAspect="1"/>
          </p:cNvPicPr>
          <p:nvPr/>
        </p:nvPicPr>
        <p:blipFill>
          <a:blip r:embed="rId6"/>
          <a:srcRect t="29771"/>
          <a:stretch>
            <a:fillRect/>
          </a:stretch>
        </p:blipFill>
        <p:spPr>
          <a:xfrm>
            <a:off x="-66823" y="23325"/>
            <a:ext cx="9624670" cy="524627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箭頭"/>
          <p:cNvSpPr/>
          <p:nvPr/>
        </p:nvSpPr>
        <p:spPr>
          <a:xfrm>
            <a:off x="6553200" y="6439355"/>
            <a:ext cx="971005" cy="897186"/>
          </a:xfrm>
          <a:prstGeom prst="rightArrow">
            <a:avLst>
              <a:gd name="adj1" fmla="val 32000"/>
              <a:gd name="adj2" fmla="val 66789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2" animBg="1" advAuto="0"/>
      <p:bldP spid="203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312</Words>
  <Application>Microsoft Macintosh PowerPoint</Application>
  <PresentationFormat>自訂</PresentationFormat>
  <Paragraphs>44</Paragraphs>
  <Slides>47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8" baseType="lpstr">
      <vt:lpstr>Microsoft JhengHei</vt:lpstr>
      <vt:lpstr>Zapf Dingbats</vt:lpstr>
      <vt:lpstr>Arial</vt:lpstr>
      <vt:lpstr>Bodoni SvtyTwo ITC TT-Book</vt:lpstr>
      <vt:lpstr>Helvetica</vt:lpstr>
      <vt:lpstr>Helvetica Light</vt:lpstr>
      <vt:lpstr>Helvetica Neue</vt:lpstr>
      <vt:lpstr>Palatino</vt:lpstr>
      <vt:lpstr>Times</vt:lpstr>
      <vt:lpstr>Times New Roman</vt:lpstr>
      <vt:lpstr>White</vt:lpstr>
      <vt:lpstr>高等資料探勘與巨量資料處理</vt:lpstr>
      <vt:lpstr>Probability-based Learning</vt:lpstr>
      <vt:lpstr>故事是這樣的...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高等資料探勘與巨量資料處理</dc:title>
  <cp:lastModifiedBy>tomoto923@gmail.com</cp:lastModifiedBy>
  <cp:revision>7</cp:revision>
  <dcterms:modified xsi:type="dcterms:W3CDTF">2022-12-29T05:45:31Z</dcterms:modified>
</cp:coreProperties>
</file>